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62" r:id="rId7"/>
    <p:sldId id="263" r:id="rId8"/>
    <p:sldId id="265" r:id="rId9"/>
    <p:sldId id="270" r:id="rId10"/>
    <p:sldId id="257" r:id="rId11"/>
    <p:sldId id="271" r:id="rId12"/>
    <p:sldId id="277" r:id="rId13"/>
    <p:sldId id="260" r:id="rId14"/>
    <p:sldId id="264" r:id="rId15"/>
    <p:sldId id="266" r:id="rId16"/>
    <p:sldId id="259" r:id="rId17"/>
    <p:sldId id="276" r:id="rId18"/>
    <p:sldId id="272" r:id="rId19"/>
    <p:sldId id="258" r:id="rId20"/>
    <p:sldId id="268" r:id="rId21"/>
    <p:sldId id="267" r:id="rId22"/>
    <p:sldId id="275" r:id="rId23"/>
    <p:sldId id="274" r:id="rId24"/>
    <p:sldId id="269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3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102perm.ru/index.php/normativnye-dokumenty/lokalnye-akt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102perm.ru/index.php/normativnye-dokumenty/lokalnye-akt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Особенности обучения</a:t>
            </a:r>
            <a:br>
              <a:rPr lang="ru-RU" dirty="0" smtClean="0"/>
            </a:br>
            <a:r>
              <a:rPr lang="ru-RU" dirty="0" smtClean="0"/>
              <a:t>в 10 -11 классах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2020-2022 учебный 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Важно!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486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Учебный план профиля - не менее 3(4) предметов! В учебном плане универсального профиля 0-4 учебных предмета на углублённом уровне.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За учащимися Классов сохраняется право свободного перехода в класс универсального профиля по заявлению родителей (законных представителей) при отсутствии академической задолженности, наличия таких классов и свободных мест в них.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Обязательным компонентом учебного плана СОО является ИНДИВИДУАЛЬНЫЙ проект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В случае неуспеваемости по профильному предмету экзамен сдается в соответствии с</a:t>
            </a:r>
            <a:r>
              <a:rPr lang="ru-RU" sz="1800" u="sng" dirty="0" smtClean="0">
                <a:hlinkClick r:id="rId2"/>
              </a:rPr>
              <a:t> Порядком организации индивидуального отбора учащихся для получения основного общего и среднего общего образования с углублённым изучением отдельных предметов и для профильного обучения в МАОУ «СОШ № 102»</a:t>
            </a:r>
            <a:endParaRPr lang="ru-RU" sz="1800" dirty="0" smtClean="0"/>
          </a:p>
          <a:p>
            <a:r>
              <a:rPr lang="ru-RU" sz="1800" dirty="0" smtClean="0"/>
              <a:t>Возможная </a:t>
            </a:r>
            <a:r>
              <a:rPr lang="ru-RU" sz="1800" b="1" dirty="0" smtClean="0"/>
              <a:t>нагрузка на ученика в неделю</a:t>
            </a:r>
            <a:r>
              <a:rPr lang="ru-RU" sz="1800" dirty="0" smtClean="0"/>
              <a:t>:</a:t>
            </a:r>
          </a:p>
          <a:p>
            <a:pPr lvl="1"/>
            <a:r>
              <a:rPr lang="ru-RU" sz="1800" dirty="0" smtClean="0"/>
              <a:t>Максимум – 37 часов в неделю</a:t>
            </a:r>
          </a:p>
          <a:p>
            <a:pPr lvl="1"/>
            <a:r>
              <a:rPr lang="ru-RU" sz="1800" dirty="0" smtClean="0"/>
              <a:t>Минимум – 26 часов в неделю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Важно! Обучение ведётся: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1) по базовым предметам в рамках классных коллективов</a:t>
            </a:r>
          </a:p>
          <a:p>
            <a:pPr marL="0" indent="0">
              <a:buNone/>
            </a:pPr>
            <a:r>
              <a:rPr lang="ru-RU" dirty="0" smtClean="0"/>
              <a:t>2) по профильным предметам и спецкурсам - в учебных группах, потоках</a:t>
            </a:r>
          </a:p>
          <a:p>
            <a:pPr marL="0" indent="0">
              <a:buNone/>
            </a:pPr>
            <a:r>
              <a:rPr lang="ru-RU" dirty="0" smtClean="0"/>
              <a:t>3) Расписание с «окнами»!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Промежуточная аттестация в 10 классах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Экзамены: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dirty="0" smtClean="0"/>
              <a:t>по русскому языку,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dirty="0" smtClean="0"/>
              <a:t>математике,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dirty="0" smtClean="0"/>
              <a:t>по литературе (сочинение),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dirty="0" smtClean="0"/>
              <a:t>по профильным предметам.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 остальным  предметам учебного плана  выставляется средняя отметка, исходя из отметок за полугодие.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Индивидуальный отбор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 основании </a:t>
            </a:r>
            <a:r>
              <a:rPr lang="ru-RU" u="sng" dirty="0" smtClean="0">
                <a:hlinkClick r:id="rId2"/>
              </a:rPr>
              <a:t>Порядка организации индивидуального отбора учащихся для получения основного общего и среднего общего образования с углублённым изучением отдельных предметов и для профильного обучения в МАОУ «СОШ № 102»</a:t>
            </a:r>
            <a:r>
              <a:rPr lang="ru-RU" dirty="0" smtClean="0"/>
              <a:t>, утвержденного приказом № СЭД-059-01-113</a:t>
            </a:r>
            <a:br>
              <a:rPr lang="ru-RU" dirty="0" smtClean="0"/>
            </a:br>
            <a:r>
              <a:rPr lang="ru-RU" dirty="0" smtClean="0"/>
              <a:t>от 12  сентября 2018 г., объявляется набор в группы профильного обучения  10 классов на следующий учебный год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!!!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Индивидуальный отбор проводится только в классы и группы профильного обучения</a:t>
            </a:r>
          </a:p>
          <a:p>
            <a:r>
              <a:rPr lang="ru-RU" dirty="0" smtClean="0"/>
              <a:t>На базовый уровень принимаются все дети, имеющие аттестат о получении основного </a:t>
            </a:r>
            <a:r>
              <a:rPr lang="ru-RU" smtClean="0"/>
              <a:t>общего образования</a:t>
            </a:r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индивидуального отбора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определить готовность к обучению в старшей школе!!</a:t>
            </a:r>
          </a:p>
          <a:p>
            <a:r>
              <a:rPr lang="ru-RU" dirty="0" smtClean="0"/>
              <a:t>Проверка знаний за 9 класс</a:t>
            </a:r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1752600" y="2590800"/>
            <a:ext cx="3429000" cy="990600"/>
            <a:chOff x="1752600" y="2590800"/>
            <a:chExt cx="3429000" cy="990600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H="1">
              <a:off x="1752600" y="2590800"/>
              <a:ext cx="3429000" cy="9906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828800" y="2667000"/>
              <a:ext cx="3200400" cy="91440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Без индивидуального отбора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Аттестат с отличием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598094"/>
              </p:ext>
            </p:extLst>
          </p:nvPr>
        </p:nvGraphicFramePr>
        <p:xfrm>
          <a:off x="228600" y="838200"/>
          <a:ext cx="8762998" cy="4880033"/>
        </p:xfrm>
        <a:graphic>
          <a:graphicData uri="http://schemas.openxmlformats.org/drawingml/2006/table">
            <a:tbl>
              <a:tblPr/>
              <a:tblGrid>
                <a:gridCol w="1600933"/>
                <a:gridCol w="1675667"/>
                <a:gridCol w="2743200"/>
                <a:gridCol w="2743198"/>
              </a:tblGrid>
              <a:tr h="505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время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кабинет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10.00-11.00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10.00-11.00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русский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язык </a:t>
                      </a:r>
                      <a:r>
                        <a:rPr lang="ru-RU" sz="1800" b="1" i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(дифференцирующий тест)</a:t>
                      </a:r>
                      <a:endParaRPr lang="ru-RU" sz="1800" b="1" i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7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10.00-11.00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физика,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10.00-11.00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10.00-11.00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обществознание, ИКТ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Расписание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52400" y="5791200"/>
            <a:ext cx="8763000" cy="1066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	При совпадении сроков проведения отбора по выбранным профильным предметам необходимо проинформировать классного руководителя. Испытание будет назначено в индивидуальном порядке.</a:t>
            </a:r>
            <a:endParaRPr lang="ru-RU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Индивидуальный отбор для организации дифференцированного обучения: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Русский язык (дифференцирующий тест), 4 группы, в этих же группах – английский язык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составления ИУП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15 июня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25 июня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период с 1 по 7 сентября</a:t>
            </a:r>
          </a:p>
          <a:p>
            <a:pPr marL="514350" indent="-514350"/>
            <a:r>
              <a:rPr lang="ru-RU" b="1" dirty="0" smtClean="0">
                <a:solidFill>
                  <a:srgbClr val="FF0000"/>
                </a:solidFill>
              </a:rPr>
              <a:t>ИУП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составляется сразу на два года</a:t>
            </a:r>
            <a:r>
              <a:rPr lang="ru-RU" dirty="0" smtClean="0"/>
              <a:t>, менять его можно в исключительных случаях по разрешению заместителя директора</a:t>
            </a:r>
          </a:p>
          <a:p>
            <a:pPr marL="514350" indent="-514350"/>
            <a:r>
              <a:rPr lang="ru-RU" b="1" dirty="0" smtClean="0"/>
              <a:t>Окончательный вариант подписывается родителями и учащимся</a:t>
            </a:r>
            <a:r>
              <a:rPr lang="ru-RU" dirty="0" smtClean="0"/>
              <a:t>, сдаётся классному руководителю, который передаёт </a:t>
            </a:r>
            <a:r>
              <a:rPr lang="ru-RU" dirty="0" err="1" smtClean="0"/>
              <a:t>ИУПы</a:t>
            </a:r>
            <a:r>
              <a:rPr lang="ru-RU" dirty="0" smtClean="0"/>
              <a:t> заместителю директора Полуяновой Л.Е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Обучение в старшей школе направлено 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освоение образовательной программы среднего общего образования,</a:t>
            </a:r>
          </a:p>
          <a:p>
            <a:pPr marL="514350" indent="-514350">
              <a:buAutoNum type="arabicParenR"/>
            </a:pPr>
            <a:r>
              <a:rPr lang="ru-RU" dirty="0" smtClean="0"/>
              <a:t>создание основы для осознанного выбора и последующего освоения профессиональных образовательных программ,</a:t>
            </a:r>
          </a:p>
          <a:p>
            <a:pPr marL="514350" indent="-514350">
              <a:buAutoNum type="arabicParenR"/>
            </a:pPr>
            <a:r>
              <a:rPr lang="ru-RU" dirty="0" smtClean="0"/>
              <a:t>формирование личностных качеств учащихся, способности к самовоспитанию в соответствии с общечеловеческими, нравственными и культурными нормами.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-2"/>
          <a:ext cx="9144001" cy="6869466"/>
        </p:xfrm>
        <a:graphic>
          <a:graphicData uri="http://schemas.openxmlformats.org/drawingml/2006/table">
            <a:tbl>
              <a:tblPr/>
              <a:tblGrid>
                <a:gridCol w="2169021"/>
                <a:gridCol w="497979"/>
                <a:gridCol w="796437"/>
                <a:gridCol w="2138409"/>
                <a:gridCol w="1298790"/>
                <a:gridCol w="2243365"/>
              </a:tblGrid>
              <a:tr h="12655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Индивидуальный учебный план</a:t>
                      </a:r>
                    </a:p>
                  </a:txBody>
                  <a:tcPr marL="2937" marR="2937" marT="2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926"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учени__ 10 "___" класса МАОУ «СОШ № 102 с углублённым изучением отдельных предметов»  г.Перми</a:t>
                      </a:r>
                    </a:p>
                  </a:txBody>
                  <a:tcPr marL="2937" marR="2937" marT="2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92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ФИО __________________________________________________на 2019-2021 учебные года</a:t>
                      </a:r>
                    </a:p>
                  </a:txBody>
                  <a:tcPr marL="2937" marR="2937" marT="29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85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Собираюсь поступать в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вуз_____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на факультет ______: 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1.__________________________________________________________________________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(наименование вуза, факультета)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69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 __________________________________________________________________________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(наименование вуза, факультета)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69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 __________________________________________________________________________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(наименование вуза, факультета)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92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Учебные предметы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учебных часов в неделю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количество учебных часов в неделю 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учебных часов </a:t>
                      </a:r>
                      <a:r>
                        <a:rPr lang="ru-RU" sz="800" b="1" i="1" u="sng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полный курс среднего полного образования</a:t>
                      </a:r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  <a:b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выбранное количество часов умножаем на 2</a:t>
                      </a:r>
                      <a:endParaRPr lang="ru-RU" sz="8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33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базовый уровень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профильный уровень</a:t>
                      </a:r>
                      <a:b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При выборе  профильного уровня необходимо отметить не менее 2-х предметов</a:t>
                      </a:r>
                      <a:endParaRPr lang="ru-RU" sz="8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559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937" marR="2937" marT="29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59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937" marR="2937" marT="29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59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Иностранный язык  </a:t>
                      </a:r>
                    </a:p>
                  </a:txBody>
                  <a:tcPr marL="2937" marR="2937" marT="29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6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Алгебра и начала анализа</a:t>
                      </a:r>
                    </a:p>
                  </a:txBody>
                  <a:tcPr marL="2937" marR="2937" marT="29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59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Геометрия</a:t>
                      </a:r>
                    </a:p>
                  </a:txBody>
                  <a:tcPr marL="2937" marR="2937" marT="29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59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2937" marR="2937" marT="29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7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Астрономия (обучение только в 11 классе)</a:t>
                      </a:r>
                    </a:p>
                  </a:txBody>
                  <a:tcPr marL="2937" marR="2937" marT="29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59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История</a:t>
                      </a:r>
                    </a:p>
                  </a:txBody>
                  <a:tcPr marL="2937" marR="2937" marT="29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96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Обществознание (включая экономику и право)</a:t>
                      </a:r>
                    </a:p>
                  </a:txBody>
                  <a:tcPr marL="2937" marR="2937" marT="29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59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Обществознание </a:t>
                      </a:r>
                    </a:p>
                  </a:txBody>
                  <a:tcPr marL="2937" marR="2937" marT="29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59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Экономика (выбор)</a:t>
                      </a:r>
                    </a:p>
                  </a:txBody>
                  <a:tcPr marL="2937" marR="2937" marT="29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59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Право (выбор)</a:t>
                      </a:r>
                    </a:p>
                  </a:txBody>
                  <a:tcPr marL="2937" marR="2937" marT="29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59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 (выбор)</a:t>
                      </a:r>
                    </a:p>
                  </a:txBody>
                  <a:tcPr marL="2937" marR="2937" marT="29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59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Химия</a:t>
                      </a:r>
                    </a:p>
                  </a:txBody>
                  <a:tcPr marL="2937" marR="2937" marT="29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59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2937" marR="2937" marT="29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6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2937" marR="2937" marT="29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6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Информатика и ИКТ (выбор)</a:t>
                      </a:r>
                    </a:p>
                  </a:txBody>
                  <a:tcPr marL="2937" marR="2937" marT="29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59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ОБЖ</a:t>
                      </a:r>
                    </a:p>
                  </a:txBody>
                  <a:tcPr marL="2937" marR="2937" marT="29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часов по плану в неделю</a:t>
                      </a:r>
                    </a:p>
                  </a:txBody>
                  <a:tcPr marL="2937" marR="2937" marT="2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5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Компонент ОУ</a:t>
                      </a:r>
                    </a:p>
                  </a:txBody>
                  <a:tcPr marL="2937" marR="2937" marT="2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37" marR="2937" marT="2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59">
                <a:tc rowSpan="4"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спецкурсы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название курса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37" marR="2937" marT="2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5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37" marR="2937" marT="2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5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37" marR="2937" marT="2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5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37" marR="2937" marT="2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5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часов в неделю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37" marR="2937" marT="2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41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часов за полный курс среднего полного образования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(план не должен превышать 37 часов аудиторной нагрузки при 6-дневной учебной неделе и быть не меньше 26 часов).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937" marR="2937" marT="2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37" marR="2937" marT="29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52"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937" marR="2937" marT="29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8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 планом ознакомлены и согласны</a:t>
                      </a:r>
                    </a:p>
                  </a:txBody>
                  <a:tcPr marL="2937" marR="2937" marT="29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___________________  </a:t>
                      </a:r>
                      <a:r>
                        <a:rPr lang="ru-RU" sz="700" b="1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подпись родителей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630"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4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"____" сентября 2019 г.</a:t>
                      </a:r>
                    </a:p>
                  </a:txBody>
                  <a:tcPr marL="2937" marR="2937" marT="2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___________________    </a:t>
                      </a:r>
                      <a:r>
                        <a:rPr lang="ru-RU" sz="700" b="1" i="0" u="none" strike="noStrike" baseline="-25000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подпись учащегося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37" marR="2937" marT="2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Заполнение ИУП для обучения в 10 -11 классах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Определиться с интересами, с профессией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Определиться с факультетами и вузами (найти нужную информацию на сайтах вузов)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Выбрать не меньше трёх вузов для возможного поступления (нескольких факультетов), в том числе в разных городах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Познакомиться с требованиями для поступления в конкретный вуз (узнать, какие предметы нужно сдавать при поступлении).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Выбрать предметы для профильного обучения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Познакомиться с предложением школы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Заполнить ИУП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Учебный план школы составляется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 учетом индивидуальных образовательных траекторий учащихся и направлен на: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dirty="0" smtClean="0"/>
              <a:t>дифференциацию и индивидуализацию обучения,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dirty="0" smtClean="0"/>
              <a:t>реализацию познавательных и личностных потребностей </a:t>
            </a:r>
            <a:r>
              <a:rPr lang="ru-RU" b="1" i="1" dirty="0" smtClean="0">
                <a:solidFill>
                  <a:srgbClr val="FF0000"/>
                </a:solidFill>
              </a:rPr>
              <a:t>посредством изучения учебных предметов на профильном и базовом уровне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Индивидуальный учебный план учащихся (ИУП) формируется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2" action="ppaction://hlinksldjump"/>
              </a:rPr>
              <a:t>Обязательные для изучения предметы </a:t>
            </a:r>
            <a:r>
              <a:rPr lang="ru-RU" dirty="0" smtClean="0"/>
              <a:t>(с указанием уровня их усвоения(базовый и углублённый)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План профиля (кроме универсального) -3(4) учебных предмета на углублённом уровне;</a:t>
            </a:r>
          </a:p>
          <a:p>
            <a:pPr marL="0" indent="0">
              <a:buNone/>
            </a:pPr>
            <a:r>
              <a:rPr lang="ru-RU" dirty="0" smtClean="0"/>
              <a:t>Универсальный профиль- 0-4 на углублённом уровне  </a:t>
            </a:r>
          </a:p>
          <a:p>
            <a:pPr marL="0" indent="0">
              <a:buNone/>
            </a:pPr>
            <a:r>
              <a:rPr lang="ru-RU" dirty="0" smtClean="0"/>
              <a:t>3. Набор </a:t>
            </a:r>
            <a:r>
              <a:rPr lang="ru-RU" dirty="0" smtClean="0">
                <a:hlinkClick r:id="rId3" action="ppaction://hlinksldjump"/>
              </a:rPr>
              <a:t>элективных курсов</a:t>
            </a:r>
            <a:r>
              <a:rPr lang="ru-RU" dirty="0" smtClean="0"/>
              <a:t>, которые решают </a:t>
            </a:r>
            <a:r>
              <a:rPr lang="ru-RU" b="1" i="1" dirty="0" smtClean="0"/>
              <a:t>задачи углубления, расширения знания учебного предмета</a:t>
            </a:r>
            <a:r>
              <a:rPr lang="ru-RU" dirty="0" smtClean="0"/>
              <a:t>, входящего в учебный план.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Элективы</a:t>
            </a:r>
            <a:r>
              <a:rPr lang="ru-RU" b="1" dirty="0" smtClean="0"/>
              <a:t> в 2020-2021 учебном году</a:t>
            </a:r>
            <a:br>
              <a:rPr lang="ru-RU" b="1" dirty="0" smtClean="0"/>
            </a:br>
            <a:r>
              <a:rPr lang="ru-RU" sz="3600" dirty="0" smtClean="0">
                <a:solidFill>
                  <a:srgbClr val="FF0000"/>
                </a:solidFill>
              </a:rPr>
              <a:t>(выбираются в обязательном порядке! </a:t>
            </a:r>
            <a:r>
              <a:rPr lang="ru-RU" sz="3600" b="1" dirty="0" smtClean="0">
                <a:solidFill>
                  <a:srgbClr val="FF0000"/>
                </a:solidFill>
              </a:rPr>
              <a:t>не менее 1</a:t>
            </a:r>
            <a:r>
              <a:rPr lang="ru-RU" sz="3600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«Химия в практических задачах и упражнения по органической химии»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534400" y="6248400"/>
            <a:ext cx="609600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Обязательные предметы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Русский язык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Литература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2" action="ppaction://hlinksldjump"/>
              </a:rPr>
              <a:t>Иностранный язык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Алгебра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Геометрия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История («Россия в мире)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Обществознание (включая право и экономику)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Естественные науки (физика, химия, биология)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Физическая культура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ОБЖ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Астрономия </a:t>
            </a:r>
            <a:endParaRPr lang="ru-RU" dirty="0"/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8534400" y="6324600"/>
            <a:ext cx="6096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Изучение иностранного языка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Открываются группы изучения английского языка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 наличии детей (не менее 5 человек) будет открыта группа немецкого языка. Если меньше 5 человек, то:</a:t>
            </a:r>
          </a:p>
          <a:p>
            <a:pPr marL="1314450" lvl="2" indent="-514350"/>
            <a:r>
              <a:rPr lang="ru-RU" dirty="0" smtClean="0"/>
              <a:t>другая школа;</a:t>
            </a:r>
          </a:p>
          <a:p>
            <a:pPr marL="1314450" lvl="2" indent="-514350"/>
            <a:r>
              <a:rPr lang="ru-RU" dirty="0" smtClean="0"/>
              <a:t>самостоятельно за лето до уровня А1 по международной классификации (будет тест в начале года для деления на группы для организации дифференцированного обучения)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Для поступления в ВШЭ обязательно изучение английского языка (уроки + обязательное посещение элективного курса по английскому языку для подготовки к ЕГЭ 1 час в неделю)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610600" y="6324600"/>
            <a:ext cx="5334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Предметы по выбору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595506"/>
              </p:ext>
            </p:extLst>
          </p:nvPr>
        </p:nvGraphicFramePr>
        <p:xfrm>
          <a:off x="0" y="1066800"/>
          <a:ext cx="9144000" cy="554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200"/>
                <a:gridCol w="4114800"/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Можно изучать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на базовом или профильном 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уровне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Можно не изучать совсем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526066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400" dirty="0" smtClean="0"/>
                        <a:t>Математика</a:t>
                      </a:r>
                      <a:r>
                        <a:rPr lang="ru-RU" sz="2400" baseline="0" dirty="0" smtClean="0"/>
                        <a:t> (алгебра, геометрия)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400" baseline="0" dirty="0" smtClean="0"/>
                        <a:t>История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400" baseline="0" dirty="0" smtClean="0"/>
                        <a:t>Обществознание: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2400" b="1" baseline="0" dirty="0" smtClean="0">
                          <a:solidFill>
                            <a:srgbClr val="00B050"/>
                          </a:solidFill>
                        </a:rPr>
                        <a:t>базовый уровень </a:t>
                      </a:r>
                      <a:r>
                        <a:rPr lang="ru-RU" sz="2400" baseline="0" dirty="0" smtClean="0"/>
                        <a:t>– обществознание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2400" b="1" baseline="0" dirty="0" smtClean="0">
                          <a:solidFill>
                            <a:srgbClr val="00B050"/>
                          </a:solidFill>
                        </a:rPr>
                        <a:t>профильный уровень </a:t>
                      </a:r>
                      <a:r>
                        <a:rPr lang="ru-RU" sz="2400" baseline="0" dirty="0" smtClean="0"/>
                        <a:t>– три предмета: обществознание, право, экономика</a:t>
                      </a:r>
                    </a:p>
                    <a:p>
                      <a:pPr marL="342900" indent="-342900">
                        <a:buFont typeface="+mj-lt"/>
                        <a:buAutoNum type="arabicPeriod" startAt="4"/>
                      </a:pPr>
                      <a:r>
                        <a:rPr lang="ru-RU" sz="2400" baseline="0" dirty="0" smtClean="0"/>
                        <a:t>География</a:t>
                      </a:r>
                    </a:p>
                    <a:p>
                      <a:pPr marL="342900" indent="-342900">
                        <a:buFont typeface="+mj-lt"/>
                        <a:buAutoNum type="arabicPeriod" startAt="4"/>
                      </a:pPr>
                      <a:r>
                        <a:rPr lang="ru-RU" sz="2400" baseline="0" dirty="0" smtClean="0"/>
                        <a:t>Физика</a:t>
                      </a:r>
                    </a:p>
                    <a:p>
                      <a:pPr marL="342900" indent="-342900">
                        <a:buFont typeface="+mj-lt"/>
                        <a:buAutoNum type="arabicPeriod" startAt="4"/>
                      </a:pPr>
                      <a:r>
                        <a:rPr lang="ru-RU" sz="2400" baseline="0" dirty="0" smtClean="0"/>
                        <a:t>Химия</a:t>
                      </a:r>
                    </a:p>
                    <a:p>
                      <a:pPr marL="342900" indent="-342900">
                        <a:buFont typeface="+mj-lt"/>
                        <a:buAutoNum type="arabicPeriod" startAt="4"/>
                      </a:pPr>
                      <a:r>
                        <a:rPr lang="ru-RU" sz="2400" baseline="0" dirty="0" smtClean="0"/>
                        <a:t>Биология</a:t>
                      </a:r>
                    </a:p>
                    <a:p>
                      <a:pPr marL="342900" indent="-342900">
                        <a:buFont typeface="+mj-lt"/>
                        <a:buAutoNum type="arabicPeriod" startAt="4"/>
                      </a:pPr>
                      <a:r>
                        <a:rPr lang="ru-RU" sz="2400" baseline="0" dirty="0" smtClean="0"/>
                        <a:t>Информатика и ИКТ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Учебные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предметы из предметной области «Естественные науки»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610600" y="6324600"/>
            <a:ext cx="5334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Индивидуальный проект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   Задача ИП- обеспечить обучающимся </a:t>
            </a:r>
            <a:r>
              <a:rPr lang="ru-RU" sz="2400" dirty="0" err="1" smtClean="0"/>
              <a:t>лпыт</a:t>
            </a:r>
            <a:r>
              <a:rPr lang="ru-RU" sz="2400" dirty="0" smtClean="0"/>
              <a:t> конструирования социального выбора и прогнозирования личного успеха в интересующей сфере деятельности</a:t>
            </a:r>
          </a:p>
          <a:p>
            <a:pPr marL="0" indent="0">
              <a:buNone/>
            </a:pPr>
            <a:r>
              <a:rPr lang="ru-RU" sz="2400" dirty="0" smtClean="0"/>
              <a:t>   Индивидуальный проект выполняется обучающимися самостоятельно под руководством учителя(</a:t>
            </a:r>
            <a:r>
              <a:rPr lang="ru-RU" sz="2400" dirty="0" err="1" smtClean="0"/>
              <a:t>тьютора</a:t>
            </a:r>
            <a:r>
              <a:rPr lang="ru-RU" sz="2400" dirty="0" smtClean="0"/>
              <a:t>) по выбранной теме в рамках одного или нескольких изучаемых учебных предметов, курсов в любой избранной области деятельности: познавательной, практической, учебно- исследовательской, социальной, иной).</a:t>
            </a:r>
          </a:p>
          <a:p>
            <a:pPr marL="0" indent="0">
              <a:buNone/>
            </a:pPr>
            <a:r>
              <a:rPr lang="ru-RU" sz="2400" dirty="0" smtClean="0"/>
              <a:t>   В течение одного года или двух лет в рамках учебного времени, специально отведенного учебным планом</a:t>
            </a:r>
          </a:p>
          <a:p>
            <a:pPr marL="0" indent="0">
              <a:buNone/>
            </a:pPr>
            <a:r>
              <a:rPr lang="ru-RU" sz="2400" dirty="0" smtClean="0"/>
              <a:t>    ИП представлен в виде завершённого учебного исследования или разработанного проекта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411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30723010421524B847DD3D1107CCD60" ma:contentTypeVersion="0" ma:contentTypeDescription="Создание документа." ma:contentTypeScope="" ma:versionID="0d034505fa4cb1371a993313768de08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092c53c41ebcaed16a7ceff08f01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6B3512-DA91-4F91-B233-3781353C2223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BCE6D6F-3B6A-446F-8EAB-423E8CEB99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2AA392-2ED6-441C-B848-96777127BA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1086</Words>
  <Application>Microsoft Office PowerPoint</Application>
  <PresentationFormat>Экран (4:3)</PresentationFormat>
  <Paragraphs>248</Paragraphs>
  <Slides>21</Slides>
  <Notes>0</Notes>
  <HiddenSlides>4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Особенности обучения в 10 -11 классах</vt:lpstr>
      <vt:lpstr>Обучение в старшей школе направлено на</vt:lpstr>
      <vt:lpstr>Учебный план школы составляется </vt:lpstr>
      <vt:lpstr>Индивидуальный учебный план учащихся (ИУП) формируется</vt:lpstr>
      <vt:lpstr>Элективы в 2020-2021 учебном году (выбираются в обязательном порядке! не менее 1)</vt:lpstr>
      <vt:lpstr>Обязательные предметы</vt:lpstr>
      <vt:lpstr>Изучение иностранного языка</vt:lpstr>
      <vt:lpstr>Предметы по выбору</vt:lpstr>
      <vt:lpstr>Индивидуальный проект</vt:lpstr>
      <vt:lpstr>Важно!</vt:lpstr>
      <vt:lpstr>Важно! Обучение ведётся:</vt:lpstr>
      <vt:lpstr>Промежуточная аттестация в 10 классах </vt:lpstr>
      <vt:lpstr>Индивидуальный отбор</vt:lpstr>
      <vt:lpstr>!!!</vt:lpstr>
      <vt:lpstr>Цель индивидуального отбора -</vt:lpstr>
      <vt:lpstr>Без индивидуального отбора</vt:lpstr>
      <vt:lpstr>Расписание </vt:lpstr>
      <vt:lpstr>Индивидуальный отбор для организации дифференцированного обучения:</vt:lpstr>
      <vt:lpstr>Этапы составления ИУП</vt:lpstr>
      <vt:lpstr>Презентация PowerPoint</vt:lpstr>
      <vt:lpstr>Заполнение ИУП для обучения в 10 -11 классах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Oleg V. Istchenko</cp:lastModifiedBy>
  <cp:revision>55</cp:revision>
  <dcterms:created xsi:type="dcterms:W3CDTF">2019-06-11T10:44:56Z</dcterms:created>
  <dcterms:modified xsi:type="dcterms:W3CDTF">2020-06-11T12:49:35Z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0x010100630723010421524B847DD3D1107CCD60</vt:lpwstr>
  </property>
</Properties>
</file>